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86" r:id="rId4"/>
    <p:sldId id="258" r:id="rId5"/>
    <p:sldId id="259" r:id="rId6"/>
    <p:sldId id="260" r:id="rId7"/>
    <p:sldId id="344" r:id="rId8"/>
    <p:sldId id="288" r:id="rId9"/>
    <p:sldId id="287" r:id="rId10"/>
    <p:sldId id="261" r:id="rId11"/>
    <p:sldId id="297" r:id="rId12"/>
    <p:sldId id="298" r:id="rId13"/>
    <p:sldId id="299" r:id="rId14"/>
    <p:sldId id="301" r:id="rId15"/>
    <p:sldId id="302" r:id="rId16"/>
    <p:sldId id="303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7" r:id="rId26"/>
    <p:sldId id="318" r:id="rId27"/>
    <p:sldId id="319" r:id="rId28"/>
    <p:sldId id="325" r:id="rId29"/>
    <p:sldId id="322" r:id="rId30"/>
    <p:sldId id="323" r:id="rId31"/>
    <p:sldId id="324" r:id="rId32"/>
    <p:sldId id="326" r:id="rId33"/>
    <p:sldId id="368" r:id="rId34"/>
    <p:sldId id="372" r:id="rId35"/>
    <p:sldId id="373" r:id="rId36"/>
    <p:sldId id="355" r:id="rId37"/>
    <p:sldId id="357" r:id="rId38"/>
    <p:sldId id="358" r:id="rId39"/>
    <p:sldId id="359" r:id="rId40"/>
    <p:sldId id="360" r:id="rId41"/>
    <p:sldId id="348" r:id="rId42"/>
    <p:sldId id="285" r:id="rId4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0"/>
  </p:normalViewPr>
  <p:slideViewPr>
    <p:cSldViewPr>
      <p:cViewPr varScale="1">
        <p:scale>
          <a:sx n="109" d="100"/>
          <a:sy n="109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C53B2-70A7-40C2-AF30-7E92A19493C4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0C1A9-22EB-4EDE-A9F0-6DD8F68671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379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510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8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91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815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23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115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16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22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34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852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283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19E3E-C11D-48EB-AE2C-5094EA8CE970}" type="datetimeFigureOut">
              <a:rPr lang="ko-KR" altLang="en-US" smtClean="0"/>
              <a:t>2021-09-02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C5B4-13F0-4A28-B390-01CD366D91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72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ko-KR" altLang="en-US" smtClean="0"/>
              <a:t>공공후견지원사업의 이해  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512768" cy="1752600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중앙장애아동･발달장애인지원센터 </a:t>
            </a:r>
            <a:endParaRPr lang="en-US" altLang="ko-KR" dirty="0" smtClean="0">
              <a:solidFill>
                <a:schemeClr val="tx1"/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r>
              <a:rPr lang="ko-KR" altLang="en-US" smtClean="0">
                <a:solidFill>
                  <a:schemeClr val="tx1"/>
                </a:solidFill>
                <a:latin typeface="나눔명조" panose="02020603020101020101" pitchFamily="18" charset="-127"/>
                <a:ea typeface="나눔명조" panose="02020603020101020101" pitchFamily="18" charset="-127"/>
              </a:rPr>
              <a:t>변호사 명노연  </a:t>
            </a:r>
            <a:endParaRPr lang="en-US" altLang="ko-KR" dirty="0" smtClean="0">
              <a:solidFill>
                <a:schemeClr val="tx1"/>
              </a:solidFill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7885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법정후견의 유형별 비교</a:t>
            </a:r>
            <a:endParaRPr lang="ko-KR" altLang="en-US" sz="4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929" y="1600200"/>
            <a:ext cx="630014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438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en-US" altLang="ko-KR" dirty="0" smtClean="0"/>
          </a:p>
          <a:p>
            <a:pPr marL="0" indent="0" algn="ctr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 algn="ctr">
              <a:buNone/>
            </a:pPr>
            <a:r>
              <a:rPr lang="en-US" altLang="ko-KR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2. </a:t>
            </a:r>
            <a:r>
              <a:rPr lang="ko-KR" altLang="en-US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성년후견재판절차</a:t>
            </a:r>
            <a:endParaRPr lang="ko-KR" altLang="en-US" sz="44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5583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재판절차 개관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ko-KR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1. </a:t>
            </a:r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접수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기본서류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검토</a:t>
            </a: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선순위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추정상속인 동의여부 확인</a:t>
            </a: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</a:p>
          <a:p>
            <a:pPr marL="0" indent="0">
              <a:buNone/>
            </a:pP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정신감정</a:t>
            </a: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가사조사</a:t>
            </a: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심문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2. </a:t>
            </a:r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심판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친족후견인 후견사무교육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3. </a:t>
            </a:r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등기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재산목록 제출</a:t>
            </a: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검토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4. </a:t>
            </a:r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후견감독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0627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재판진행 원칙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정신상태에 대한 감정 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–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의사 감정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원칙 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=&gt;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발달장애인공공후견은 </a:t>
            </a:r>
            <a:r>
              <a:rPr lang="ko-KR" altLang="en-US" u="sng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사회조사보고서로 대체</a:t>
            </a:r>
            <a:endParaRPr lang="en-US" altLang="ko-KR" u="sng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514350" indent="-514350">
              <a:buAutoNum type="arabicPeriod"/>
            </a:pP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2. </a:t>
            </a:r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본인의 의사 존중 및 절차참여 </a:t>
            </a:r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                               </a:t>
            </a: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–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본인 직접 심문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원칙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3. </a:t>
            </a:r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후견인의 선임 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–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친족 또는 제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3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자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232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 algn="ctr">
              <a:buNone/>
            </a:pPr>
            <a:r>
              <a:rPr lang="en-US" altLang="ko-KR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3</a:t>
            </a:r>
            <a:r>
              <a:rPr lang="en-US" altLang="ko-KR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. </a:t>
            </a: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후견업무에 대한 이해</a:t>
            </a:r>
          </a:p>
          <a:p>
            <a:pPr marL="0" indent="0" algn="ctr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210621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재산관리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•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피성년후견인의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재산을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관리하는 권한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•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재산에 관한 법률행위에 대하여 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  </a:t>
            </a:r>
            <a:r>
              <a:rPr lang="ko-KR" altLang="en-US" b="1" u="sng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취소권</a:t>
            </a:r>
            <a:r>
              <a:rPr lang="en-US" altLang="ko-KR" b="1" u="sng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b="1" u="sng" dirty="0">
                <a:latin typeface="나눔명조" panose="02020603020101020101" pitchFamily="18" charset="-127"/>
                <a:ea typeface="나눔명조" panose="02020603020101020101" pitchFamily="18" charset="-127"/>
              </a:rPr>
              <a:t>대리권</a:t>
            </a:r>
            <a:r>
              <a:rPr lang="en-US" altLang="ko-KR" b="1" u="sng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b="1" u="sng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동의권</a:t>
            </a:r>
            <a:r>
              <a:rPr lang="ko-KR" altLang="en-US" b="1" u="sng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행사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•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후견의 종류에 따라 법원의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심판에서 정함 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 algn="ctr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39011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신상보호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•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의료에 관한 사항</a:t>
            </a: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•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타인과 교류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대면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서신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전화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이메일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등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하는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것에 관한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사항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•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교육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훈련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여가 활동 등과 관련된 사항</a:t>
            </a: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•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주거 및 이동에 관한 사항</a:t>
            </a: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•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의식주 포함 일상의 생활유지에 필요한 구매</a:t>
            </a: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•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기타 성질상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피후견인이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수행해야 하는 사항 </a:t>
            </a:r>
          </a:p>
          <a:p>
            <a:pPr marL="0" indent="0" algn="ctr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 algn="ctr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17560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 algn="ctr">
              <a:buNone/>
            </a:pPr>
            <a:r>
              <a:rPr lang="en-US" altLang="ko-KR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4</a:t>
            </a:r>
            <a:r>
              <a:rPr lang="en-US" altLang="ko-KR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. </a:t>
            </a: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후견인의 권한</a:t>
            </a:r>
          </a:p>
        </p:txBody>
      </p:sp>
    </p:spTree>
    <p:extLst>
      <p:ext uri="{BB962C8B-B14F-4D97-AF65-F5344CB8AC3E}">
        <p14:creationId xmlns:p14="http://schemas.microsoft.com/office/powerpoint/2010/main" val="1589462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성년후견인의 권한</a:t>
            </a:r>
            <a:endParaRPr lang="ko-KR" altLang="en-US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취소권 </a:t>
            </a:r>
            <a:r>
              <a:rPr lang="en-US" altLang="ko-KR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/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대리권 </a:t>
            </a:r>
            <a:r>
              <a:rPr lang="en-US" altLang="ko-KR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/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신상결정권</a:t>
            </a: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35927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성년후견인의 권한</a:t>
            </a:r>
            <a:endParaRPr lang="ko-KR" altLang="en-US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취소권</a:t>
            </a: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>
              <a:buFontTx/>
              <a:buChar char="-"/>
            </a:pPr>
            <a:r>
              <a:rPr lang="ko-KR" altLang="en-US" sz="44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피후견인이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행한 법률행위는 취소할 수 있음</a:t>
            </a:r>
          </a:p>
          <a:p>
            <a:pPr>
              <a:buFontTx/>
              <a:buChar char="-"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일용품의 구입 등 일상생활에 필요하고 대가가 과도하지 아니한 법률행위는 최소할 수 없음</a:t>
            </a:r>
          </a:p>
          <a:p>
            <a:pPr>
              <a:buFontTx/>
              <a:buChar char="-"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법원은 취소할 수 없는 법률행위 범위를 정할 수 있음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sz="44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심판문에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기재됨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). </a:t>
            </a:r>
          </a:p>
          <a:p>
            <a:pPr>
              <a:buFontTx/>
              <a:buChar char="-"/>
            </a:pPr>
            <a:endParaRPr lang="en-US" altLang="ko-KR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2469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강의 순서</a:t>
            </a:r>
            <a:endParaRPr lang="ko-KR" altLang="en-US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       </a:t>
            </a: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1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.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성년후견제도의 의의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     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2.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성년후견재판절차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     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3.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후견업무에 대한 이해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     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4.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후견인의 권한 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     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5.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후견감독제도 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      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6.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공공후견지원사업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2516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성년후견인의 권한</a:t>
            </a:r>
            <a:endParaRPr lang="ko-KR" altLang="en-US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대리권</a:t>
            </a: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>
              <a:buFontTx/>
              <a:buChar char="-"/>
            </a:pP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포괄적인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법정대리인으로 모든 법률행위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대리</a:t>
            </a: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법원은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대리권의 범위를 달리 정할 수 있고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일정한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경우 대리행위는 법원의 허가를 받도록 함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(ex.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부동산매도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임대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전세권설정 등</a:t>
            </a:r>
            <a:r>
              <a:rPr lang="en-US" altLang="ko-KR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  <a:endParaRPr lang="en-US" altLang="ko-KR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r>
              <a:rPr lang="ko-KR" altLang="en-US" sz="4400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후견감독인이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선임되어 있는 경우 대리행위에 대해 후견감독인의 동의를 받아야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함</a:t>
            </a:r>
            <a:endParaRPr lang="en-US" altLang="ko-KR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endParaRPr lang="en-US" altLang="ko-KR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09312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성년후견인의 권한</a:t>
            </a:r>
            <a:endParaRPr lang="ko-KR" altLang="en-US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o-KR" altLang="en-US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신상결정권</a:t>
            </a: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>
              <a:buFontTx/>
              <a:buChar char="-"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법원은 피성년후견인의 신상에 관해 결정할 수 있는 권한의 범위를 부여할 수 있음</a:t>
            </a:r>
          </a:p>
          <a:p>
            <a:pPr>
              <a:buFontTx/>
              <a:buChar char="-"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하지만 피성년후견인 본인의 결정권이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우선</a:t>
            </a:r>
            <a:endParaRPr lang="en-US" altLang="ko-KR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피성년후견인의 시설 격리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신체를 침해하는 의료행위는 법원 허가를 받아야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함</a:t>
            </a: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3415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한정후견인의 권한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 algn="ctr">
              <a:buNone/>
            </a:pP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ko-KR" altLang="en-US" sz="4000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동의권</a:t>
            </a:r>
            <a:r>
              <a:rPr lang="ko-KR" altLang="en-US" sz="40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en-US" altLang="ko-KR" sz="40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/ </a:t>
            </a:r>
            <a:r>
              <a:rPr lang="ko-KR" altLang="en-US" sz="40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대리권</a:t>
            </a:r>
            <a:r>
              <a:rPr lang="en-US" altLang="ko-KR" sz="40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en-US" altLang="ko-KR" sz="40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/ </a:t>
            </a:r>
            <a:r>
              <a:rPr lang="ko-KR" altLang="en-US" sz="40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신상결정권</a:t>
            </a:r>
            <a:endParaRPr lang="en-US" altLang="ko-KR" sz="40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4136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한정후견인의 권한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o-KR" altLang="en-US" sz="4400" dirty="0" err="1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동의권</a:t>
            </a: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>
              <a:buFontTx/>
              <a:buChar char="-"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법원은 피한정후견인이 한정후견인의 동의를 받아야 하는 행위의 범위를 결정할 수 있고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sz="44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심판문에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기재됨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),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동의를 받도록 정한 행위에 대하여 피성년후견인의 법률행위를 제한하거나 취소할 수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있음</a:t>
            </a:r>
            <a:endParaRPr lang="en-US" altLang="ko-KR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endParaRPr lang="en-US" altLang="ko-KR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이외 나머지 행위에 관하여는 피한정후견인이 독자적으로 유효한 법률행위를 할 수 있음</a:t>
            </a:r>
          </a:p>
        </p:txBody>
      </p:sp>
    </p:spTree>
    <p:extLst>
      <p:ext uri="{BB962C8B-B14F-4D97-AF65-F5344CB8AC3E}">
        <p14:creationId xmlns:p14="http://schemas.microsoft.com/office/powerpoint/2010/main" val="987366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한정후견인의 권한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o-KR" altLang="en-US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대리권</a:t>
            </a: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>
              <a:buFontTx/>
              <a:buChar char="-"/>
            </a:pP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법원에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의하여 대리권을 </a:t>
            </a:r>
            <a:r>
              <a:rPr lang="ko-KR" altLang="en-US" sz="44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부여받은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sz="44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법위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내에서 피한정후견인을 대리할 수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있음</a:t>
            </a: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대리권의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범위는 재산관리에 대한 부분과 신상보호에 관한 부분으로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나뉘어짐</a:t>
            </a: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신상결정권</a:t>
            </a: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en-US" altLang="ko-KR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성년후견인과 동일</a:t>
            </a: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>
              <a:buFontTx/>
              <a:buChar char="-"/>
            </a:pP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endParaRPr lang="en-US" altLang="ko-KR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0189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특정후견인의 </a:t>
            </a:r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권한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en-US" altLang="ko-KR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ko-KR" altLang="en-US" sz="40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대리권 </a:t>
            </a:r>
            <a:r>
              <a:rPr lang="en-US" altLang="ko-KR" sz="40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/ (</a:t>
            </a:r>
            <a:r>
              <a:rPr lang="ko-KR" altLang="en-US" sz="40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신상결정권</a:t>
            </a:r>
            <a:r>
              <a:rPr lang="en-US" altLang="ko-KR" sz="40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  <a:endParaRPr lang="ko-KR" altLang="en-US" sz="40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6553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특정후견인의 </a:t>
            </a:r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권한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대리권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일시적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후원  또는  법원으로부터 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부여받은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특정 사무에  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관한  후원에  대해서만  대리권을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가짐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이와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별도로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피특정후견인의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행위능력이 제한되지 않기 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때문에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피특정후견인은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스스로 모든 사무에서 유효한 법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률행위를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할 수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있음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따라서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특정후견인이 대리권을 </a:t>
            </a:r>
            <a:r>
              <a:rPr lang="ko-KR" altLang="en-US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부여받은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행위라도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피특정후견인이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이를 행할 수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있음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>
              <a:buFontTx/>
              <a:buChar char="-"/>
            </a:pPr>
            <a:endParaRPr lang="en-US" altLang="ko-KR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960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특정후견인의 </a:t>
            </a:r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권한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후원을 위한 </a:t>
            </a:r>
            <a:r>
              <a:rPr lang="en-US" altLang="ko-KR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(</a:t>
            </a:r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직권</a:t>
            </a:r>
            <a:r>
              <a:rPr lang="en-US" altLang="ko-KR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) </a:t>
            </a:r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처분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가정법원은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특정후견인을 통하지 않더라도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직접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피특정후견인의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후원을 위하여 필요한 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처분을 명할 수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있음</a:t>
            </a:r>
            <a:endParaRPr lang="en-US" altLang="ko-KR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 (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재산관리 혹은 신상보호 모두를 대상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</a:p>
          <a:p>
            <a:pPr>
              <a:buFontTx/>
              <a:buChar char="-"/>
            </a:pPr>
            <a:endParaRPr lang="en-US" altLang="ko-KR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02480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40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발상의 전환 </a:t>
            </a:r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필요성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ko-KR" sz="4400" dirty="0" smtClean="0"/>
          </a:p>
          <a:p>
            <a:r>
              <a:rPr lang="ko-KR" altLang="en-US" dirty="0" smtClean="0"/>
              <a:t>정신적 제약이 크면 성년후견</a:t>
            </a:r>
            <a:r>
              <a:rPr lang="en-US" altLang="ko-KR" dirty="0" smtClean="0"/>
              <a:t>?</a:t>
            </a:r>
          </a:p>
          <a:p>
            <a:r>
              <a:rPr lang="ko-KR" altLang="en-US" dirty="0" smtClean="0"/>
              <a:t>정신적 제약이 작으면 특정후견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030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 algn="ctr">
              <a:buNone/>
            </a:pPr>
            <a:r>
              <a:rPr lang="en-US" altLang="ko-KR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5. </a:t>
            </a:r>
            <a:r>
              <a:rPr lang="ko-KR" altLang="en-US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후견감독제도</a:t>
            </a: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0322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4400" dirty="0" smtClean="0"/>
          </a:p>
          <a:p>
            <a:pPr marL="0" indent="0" algn="ctr">
              <a:buNone/>
            </a:pPr>
            <a:r>
              <a:rPr lang="en-US" altLang="ko-KR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1</a:t>
            </a:r>
            <a:r>
              <a:rPr lang="en-US" altLang="ko-KR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. </a:t>
            </a: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성년후견제도의 의의</a:t>
            </a:r>
          </a:p>
        </p:txBody>
      </p:sp>
    </p:spTree>
    <p:extLst>
      <p:ext uri="{BB962C8B-B14F-4D97-AF65-F5344CB8AC3E}">
        <p14:creationId xmlns:p14="http://schemas.microsoft.com/office/powerpoint/2010/main" val="22939666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후견감독인 선임</a:t>
            </a:r>
            <a:endParaRPr lang="ko-KR" altLang="en-US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법원은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필요시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직권 또는 청구권자의 청구에 의하여 </a:t>
            </a:r>
            <a:r>
              <a:rPr lang="ko-KR" altLang="en-US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후견감독인을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선임</a:t>
            </a:r>
          </a:p>
          <a:p>
            <a:r>
              <a:rPr lang="ko-KR" altLang="en-US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후견감독인은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중립적인 사람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피성년후견인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성년후견인의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가족 불가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</a:p>
          <a:p>
            <a:r>
              <a:rPr lang="ko-KR" altLang="en-US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후견감독인은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후견인에게 후견사무보고와 재산목록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제출을 요구할 수 있고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피후견인의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재산상황도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조사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할 수 있음</a:t>
            </a:r>
          </a:p>
          <a:p>
            <a:r>
              <a:rPr lang="ko-KR" altLang="en-US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후견감독인은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후견인의 임무수행에 문제가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발생하면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후견인의 변경을 청구할 수 있음</a:t>
            </a:r>
          </a:p>
          <a:p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40464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법원의 감독</a:t>
            </a:r>
            <a:endParaRPr lang="ko-KR" altLang="en-US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후견인의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권한 범위 중 특정사안에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관해 대리행위를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할 때 법원의 허가를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받도록 함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후견인이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제출한 후견사무보고서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재산목록을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검토하여 후견사항이 적절히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이행되는지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조사하고 감독함</a:t>
            </a:r>
          </a:p>
          <a:p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9259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endParaRPr lang="en-US" altLang="ko-KR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en-US" altLang="ko-KR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6. </a:t>
            </a:r>
            <a:r>
              <a:rPr lang="ko-KR" altLang="en-US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공공후견지원사업</a:t>
            </a: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9468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공공후견지원사업</a:t>
            </a:r>
            <a:endParaRPr lang="en-US" altLang="ko-KR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endParaRPr lang="en-US" altLang="ko-KR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4400" b="1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- </a:t>
            </a:r>
            <a:r>
              <a:rPr lang="ko-KR" altLang="en-US" sz="4400" b="1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의의</a:t>
            </a:r>
            <a:endParaRPr lang="en-US" altLang="ko-KR" sz="4400" b="1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의사결정능력 부족으로 어려움을 겪고 있으나 후견인 선임을 위한 자력이 부족한 성인 발달장애인에게 국가의 비용으로 후견서비스를 제공하는 제도</a:t>
            </a: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4400" b="1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- </a:t>
            </a:r>
            <a:r>
              <a:rPr lang="ko-KR" altLang="en-US" sz="4400" b="1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법적 근거</a:t>
            </a:r>
            <a:endParaRPr lang="en-US" altLang="ko-KR" sz="4400" b="1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ko-KR" altLang="en-US" sz="4400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발달장애인법에는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공공후견지원사업에 대한 근거규정이 있고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동법 제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9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조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),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중앙발달장애인지원센터와 지역발달장애인지원센터가 공공후견지원사업에 참여할 수 있는 근거규정도 있음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동법 제 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6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조 제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1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항 제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7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호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제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2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항 제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8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호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347163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공공후견지원사업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ko-KR" altLang="en-US" sz="72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주요 지원 내용</a:t>
            </a:r>
            <a:endParaRPr lang="en-US" altLang="ko-KR" sz="72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endParaRPr lang="en-US" altLang="ko-KR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56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1. </a:t>
            </a:r>
            <a:r>
              <a:rPr lang="ko-KR" altLang="en-US" sz="56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후견인후보자 양성 및 추천</a:t>
            </a:r>
          </a:p>
          <a:p>
            <a:pPr marL="0" indent="0">
              <a:buNone/>
            </a:pP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총 </a:t>
            </a: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30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시간의 공공후견인 양성교육을 통해 후견인후보자들을 양성하고</a:t>
            </a: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사건본인에게 적합한 자를 후견인후보자로 추천</a:t>
            </a:r>
          </a:p>
          <a:p>
            <a:pPr marL="0" indent="0">
              <a:buNone/>
            </a:pP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후견인후보자는 </a:t>
            </a:r>
            <a:r>
              <a:rPr lang="ko-KR" altLang="en-US" sz="56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피후견인과의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관계</a:t>
            </a: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공공후견인 양성교육 이수 여부</a:t>
            </a: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사리판단 능력</a:t>
            </a: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장애에 대한 이해도</a:t>
            </a: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직업 및 경력</a:t>
            </a: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후견활동에 대한 의지 등을 종합적으로 고려하여 추천하는데</a:t>
            </a: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자연인 뿐 아니라 법인을 추천하는 것도 가능</a:t>
            </a:r>
          </a:p>
          <a:p>
            <a:pPr marL="0" indent="0">
              <a:buNone/>
            </a:pP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추천하는 후견인후보자는 민법상의 결격사유에 해당하지 않아야 함</a:t>
            </a:r>
          </a:p>
          <a:p>
            <a:pPr marL="0" indent="0">
              <a:buNone/>
            </a:pPr>
            <a:endParaRPr lang="ko-KR" altLang="en-US" sz="56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민법 제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937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조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후견인의 결격사유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)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다음 각 호의 어느 하나에 해당하는 자는 후견인이 되지 못한다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1.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미성년자</a:t>
            </a:r>
          </a:p>
          <a:p>
            <a:pPr marL="0" indent="0">
              <a:buNone/>
            </a:pP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2.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피성년후견인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피한정후견인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5600" dirty="0" err="1">
                <a:latin typeface="HY그래픽M" panose="02030600000101010101" pitchFamily="18" charset="-127"/>
                <a:ea typeface="HY그래픽M" panose="02030600000101010101" pitchFamily="18" charset="-127"/>
              </a:rPr>
              <a:t>피특정후견인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5600" dirty="0" err="1">
                <a:latin typeface="HY그래픽M" panose="02030600000101010101" pitchFamily="18" charset="-127"/>
                <a:ea typeface="HY그래픽M" panose="02030600000101010101" pitchFamily="18" charset="-127"/>
              </a:rPr>
              <a:t>피임의후견인</a:t>
            </a:r>
            <a:endParaRPr lang="ko-KR" altLang="en-US" sz="5600" dirty="0"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3.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회생절차개시결정 또는 파산선고를 받은 자</a:t>
            </a:r>
          </a:p>
          <a:p>
            <a:pPr marL="0" indent="0">
              <a:buNone/>
            </a:pP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4.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자격정지 이상의 형의 선고를 받고 그 형기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(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刑期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)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중에 있는 사람</a:t>
            </a:r>
          </a:p>
          <a:p>
            <a:pPr marL="0" indent="0">
              <a:buNone/>
            </a:pP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5.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법원에서 해임된 법정대리인</a:t>
            </a:r>
          </a:p>
          <a:p>
            <a:pPr marL="0" indent="0">
              <a:buNone/>
            </a:pP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6.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법원에서 해임된 성년후견인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한정후견인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특정후견인</a:t>
            </a: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,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임의후견인과 그 감독인</a:t>
            </a:r>
          </a:p>
          <a:p>
            <a:pPr marL="0" indent="0">
              <a:buNone/>
            </a:pP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7. 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행방이 불분명한 사람</a:t>
            </a:r>
          </a:p>
          <a:p>
            <a:pPr marL="0" indent="0">
              <a:buNone/>
            </a:pPr>
            <a:r>
              <a:rPr lang="en-US" altLang="ko-KR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8. </a:t>
            </a:r>
            <a:r>
              <a:rPr lang="ko-KR" altLang="en-US" sz="5600" dirty="0" err="1">
                <a:latin typeface="HY그래픽M" panose="02030600000101010101" pitchFamily="18" charset="-127"/>
                <a:ea typeface="HY그래픽M" panose="02030600000101010101" pitchFamily="18" charset="-127"/>
              </a:rPr>
              <a:t>피후견인을</a:t>
            </a:r>
            <a:r>
              <a:rPr lang="ko-KR" altLang="en-US" sz="5600" dirty="0">
                <a:latin typeface="HY그래픽M" panose="02030600000101010101" pitchFamily="18" charset="-127"/>
                <a:ea typeface="HY그래픽M" panose="02030600000101010101" pitchFamily="18" charset="-127"/>
              </a:rPr>
              <a:t> 상대로 소송을 하였거나 하고 있는 자 또는 그 배우자와 </a:t>
            </a:r>
            <a:r>
              <a:rPr lang="ko-KR" altLang="en-US" sz="5600" dirty="0" smtClean="0">
                <a:latin typeface="HY그래픽M" panose="02030600000101010101" pitchFamily="18" charset="-127"/>
                <a:ea typeface="HY그래픽M" panose="02030600000101010101" pitchFamily="18" charset="-127"/>
              </a:rPr>
              <a:t>직계혈족</a:t>
            </a:r>
            <a:endParaRPr lang="en-US" altLang="ko-KR" sz="5600" dirty="0" smtClean="0"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pPr marL="0" indent="0">
              <a:buNone/>
            </a:pPr>
            <a:endParaRPr lang="en-US" altLang="ko-KR" sz="5600" dirty="0"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pPr marL="0" indent="0">
              <a:buNone/>
            </a:pPr>
            <a:r>
              <a:rPr lang="en-US" altLang="ko-KR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56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현실적 애로사항 </a:t>
            </a:r>
            <a:r>
              <a:rPr lang="en-US" altLang="ko-KR" sz="56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: </a:t>
            </a:r>
            <a:r>
              <a:rPr lang="ko-KR" altLang="en-US" sz="56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후견인후보자 추천 </a:t>
            </a:r>
            <a:r>
              <a:rPr lang="ko-KR" altLang="en-US" sz="5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어려움</a:t>
            </a:r>
          </a:p>
          <a:p>
            <a:pPr marL="0" indent="0">
              <a:buNone/>
            </a:pPr>
            <a:endParaRPr lang="ko-KR" altLang="en-US" sz="4400" dirty="0"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24254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공공후견지원사업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ko-KR" altLang="en-US" sz="86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주요 지원 내용</a:t>
            </a:r>
            <a:endParaRPr lang="en-US" altLang="ko-KR" sz="86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en-US" altLang="ko-KR" sz="4400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en-US" altLang="ko-KR" sz="44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2</a:t>
            </a:r>
            <a:r>
              <a:rPr lang="en-US" altLang="ko-KR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. </a:t>
            </a: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후견심판청구서</a:t>
            </a:r>
            <a:r>
              <a:rPr lang="en-US" altLang="ko-KR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·</a:t>
            </a: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사회조사보고서 등 심판청구에 필요한 서류 작성</a:t>
            </a:r>
          </a:p>
          <a:p>
            <a:pPr marL="0" indent="0">
              <a:buNone/>
            </a:pPr>
            <a:endParaRPr lang="ko-KR" altLang="en-US" sz="44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en-US" altLang="ko-KR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3. </a:t>
            </a: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후견심판청구서의 제출</a:t>
            </a:r>
          </a:p>
          <a:p>
            <a:pPr marL="0" indent="0">
              <a:buNone/>
            </a:pP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후견심판청구서가 완성되면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발달센터 소속 변호사가 </a:t>
            </a:r>
            <a:r>
              <a:rPr lang="ko-KR" altLang="en-US" sz="4400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지자체장으로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수임하여 전자소송 진행</a:t>
            </a:r>
            <a:endParaRPr lang="en-US" altLang="ko-KR" sz="44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en-US" altLang="ko-KR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발달센터에 변호사가 없는 경우 </a:t>
            </a:r>
            <a:r>
              <a:rPr lang="ko-KR" altLang="en-US" sz="4400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지자체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담당 </a:t>
            </a:r>
            <a:r>
              <a:rPr lang="ko-KR" altLang="en-US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공무원이 발달센터의 지원을 받아 전자소송 입력</a:t>
            </a:r>
            <a:r>
              <a:rPr lang="en-US" altLang="ko-KR" sz="44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sz="44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en-US" altLang="ko-KR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4. </a:t>
            </a: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후견심판청구비용 지원</a:t>
            </a:r>
          </a:p>
          <a:p>
            <a:pPr marL="0" indent="0">
              <a:buNone/>
            </a:pP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 </a:t>
            </a:r>
            <a:r>
              <a:rPr lang="ko-KR" altLang="en-US" sz="44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인지대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송달료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각종 서류 발급 비용 등 후견심판청구에 필요한 비용을 원칙적으로 연간 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50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만원까지 지원</a:t>
            </a:r>
          </a:p>
          <a:p>
            <a:pPr marL="0" indent="0">
              <a:buNone/>
            </a:pPr>
            <a:endParaRPr lang="ko-KR" altLang="en-US" sz="44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r>
              <a:rPr lang="en-US" altLang="ko-KR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5. </a:t>
            </a:r>
            <a:r>
              <a:rPr lang="ko-KR" altLang="en-US" sz="44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후견인활동비 지원</a:t>
            </a:r>
          </a:p>
          <a:p>
            <a:pPr marL="0" indent="0">
              <a:buNone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후견인들에게 실비 수준의 활동비 지원</a:t>
            </a:r>
          </a:p>
          <a:p>
            <a:pPr marL="0" indent="0">
              <a:buNone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활동비 액수는 월 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15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만원으로 하되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자연인이 다수를 </a:t>
            </a:r>
            <a:r>
              <a:rPr lang="ko-KR" altLang="en-US" sz="44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후견하는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경우에는 그 인원수에 비례하여 최대 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40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만원까지 지원</a:t>
            </a:r>
          </a:p>
          <a:p>
            <a:pPr marL="0" indent="0">
              <a:buNone/>
            </a:pP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다만</a:t>
            </a: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sz="4400" u="sng" dirty="0">
                <a:latin typeface="나눔명조" panose="02020603020101020101" pitchFamily="18" charset="-127"/>
                <a:ea typeface="나눔명조" panose="02020603020101020101" pitchFamily="18" charset="-127"/>
              </a:rPr>
              <a:t>부모 등 가족이 후견인이 되는 경우에는 후견인활동비를 지원하지 않음</a:t>
            </a:r>
          </a:p>
          <a:p>
            <a:pPr marL="0" indent="0">
              <a:buNone/>
            </a:pP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44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후견인후보자 추천의 어려움</a:t>
            </a:r>
          </a:p>
          <a:p>
            <a:pPr marL="0" indent="0">
              <a:buNone/>
            </a:pPr>
            <a:endParaRPr lang="ko-KR" altLang="en-US" sz="44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ko-KR" altLang="en-US" sz="4400" dirty="0"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92345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성년후견제도 중</a:t>
            </a:r>
            <a:r>
              <a:rPr lang="en-US" altLang="ko-KR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공공후견지원사업의 위치</a:t>
            </a: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공공후견지원사업</a:t>
            </a:r>
            <a:endParaRPr lang="ko-KR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8" t="52606" r="79672" b="11693"/>
          <a:stretch/>
        </p:blipFill>
        <p:spPr bwMode="auto">
          <a:xfrm>
            <a:off x="1441896" y="2492896"/>
            <a:ext cx="6393558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631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수행기관별 역할</a:t>
            </a: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지자체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시군구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후견이 필요한 발달장애인 발굴</a:t>
            </a: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지자체장이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후견심판 청구인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 활동 관리 및 감독 총괄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공공후견지원사업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23994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수행기관별 역할</a:t>
            </a: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endParaRPr lang="en-US" altLang="ko-KR" dirty="0" smtClean="0"/>
          </a:p>
          <a:p>
            <a:pPr marL="0" indent="0">
              <a:buNone/>
            </a:pPr>
            <a:r>
              <a:rPr lang="ko-KR" altLang="en-US" b="1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발달장애인지원센터</a:t>
            </a:r>
            <a:endParaRPr lang="ko-KR" altLang="en-US" b="1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공공후견지원사업과 관련된 법률상담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자문</a:t>
            </a: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심판청구에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필요한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서류작성 및 청구지원 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후견개시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이후 사후절차 지원</a:t>
            </a: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활동 관련 상담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간담회</a:t>
            </a: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사례회의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모니터링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지속여부조사 실시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공공후견지원사업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14165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수행기관별 역할</a:t>
            </a: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0" indent="0">
              <a:buNone/>
            </a:pPr>
            <a:endParaRPr lang="en-US" altLang="ko-KR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0" indent="0">
              <a:buNone/>
            </a:pPr>
            <a:r>
              <a:rPr lang="ko-KR" altLang="en-US" b="1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후견법인</a:t>
            </a:r>
            <a:endParaRPr lang="ko-KR" altLang="en-US" b="1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후견인후보자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양성교육 실시</a:t>
            </a: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지방자치단체에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 후보자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목록제공 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활동 관리 및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감독지원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공공후견지원사업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9185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기본개념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정신적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제약을 가진 사람들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치매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뇌병변장애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발달장애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정신장애 등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이 후견인의 도움으로 재산관리 및 신상보호를 받아 존엄한 인격체로서 자신의 삶을 영위해 나갈 수 있도록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하기 위해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종전의 금치산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·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한정치산제도를 폐지하고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2013. 7. 1.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새로 </a:t>
            </a: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시행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8389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6019800"/>
            <a:ext cx="91440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kumimoji="1" lang="ko-KR" altLang="en-US" smtClean="0">
              <a:solidFill>
                <a:srgbClr val="FFFFFF"/>
              </a:solidFill>
              <a:latin typeface="Verdana" pitchFamily="34" charset="0"/>
              <a:ea typeface="굴림" pitchFamily="50" charset="-127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885825" y="2497063"/>
            <a:ext cx="1685925" cy="17240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 sz="1600" smtClean="0"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10" name="타원 9"/>
          <p:cNvSpPr/>
          <p:nvPr/>
        </p:nvSpPr>
        <p:spPr bwMode="auto">
          <a:xfrm>
            <a:off x="3819525" y="2497063"/>
            <a:ext cx="1685925" cy="17240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 sz="1600" smtClean="0"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11" name="타원 10"/>
          <p:cNvSpPr/>
          <p:nvPr/>
        </p:nvSpPr>
        <p:spPr bwMode="auto">
          <a:xfrm>
            <a:off x="6629400" y="2425055"/>
            <a:ext cx="1685925" cy="17240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ko-KR" altLang="en-US" sz="1600" smtClean="0"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2790825"/>
            <a:ext cx="2257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latin typeface="08서울남산체 B" pitchFamily="18" charset="-127"/>
                <a:ea typeface="08서울남산체 B" pitchFamily="18" charset="-127"/>
              </a:rPr>
              <a:t>접수 </a:t>
            </a:r>
            <a:endParaRPr lang="en-US" altLang="ko-KR" dirty="0" smtClean="0">
              <a:latin typeface="08서울남산체 B" pitchFamily="18" charset="-127"/>
              <a:ea typeface="08서울남산체 B" pitchFamily="18" charset="-127"/>
            </a:endParaRPr>
          </a:p>
          <a:p>
            <a:pPr algn="ctr"/>
            <a:r>
              <a:rPr lang="ko-KR" altLang="en-US" dirty="0" smtClean="0">
                <a:latin typeface="08서울남산체 B" pitchFamily="18" charset="-127"/>
                <a:ea typeface="08서울남산체 B" pitchFamily="18" charset="-127"/>
              </a:rPr>
              <a:t>대상선정</a:t>
            </a:r>
            <a:endParaRPr lang="ko-KR" altLang="en-US" dirty="0"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33775" y="3009900"/>
            <a:ext cx="2257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latin typeface="08서울남산체 B" pitchFamily="18" charset="-127"/>
                <a:ea typeface="08서울남산체 B" pitchFamily="18" charset="-127"/>
              </a:rPr>
              <a:t>후견심판청구</a:t>
            </a:r>
            <a:endParaRPr lang="en-US" altLang="ko-KR" dirty="0" smtClean="0"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91275" y="2790825"/>
            <a:ext cx="2257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latin typeface="08서울남산체 B" pitchFamily="18" charset="-127"/>
                <a:ea typeface="08서울남산체 B" pitchFamily="18" charset="-127"/>
              </a:rPr>
              <a:t>법원결정</a:t>
            </a:r>
            <a:r>
              <a:rPr lang="en-US" altLang="ko-KR" dirty="0" smtClean="0">
                <a:latin typeface="08서울남산체 B" pitchFamily="18" charset="-127"/>
                <a:ea typeface="08서울남산체 B" pitchFamily="18" charset="-127"/>
              </a:rPr>
              <a:t>,</a:t>
            </a:r>
          </a:p>
          <a:p>
            <a:pPr algn="ctr"/>
            <a:r>
              <a:rPr lang="ko-KR" altLang="en-US" dirty="0" smtClean="0">
                <a:latin typeface="08서울남산체 B" pitchFamily="18" charset="-127"/>
                <a:ea typeface="08서울남산체 B" pitchFamily="18" charset="-127"/>
              </a:rPr>
              <a:t>후견활동지원</a:t>
            </a:r>
            <a:endParaRPr lang="en-US" altLang="ko-KR" dirty="0" smtClean="0"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6775" y="428625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시</a:t>
            </a:r>
            <a:r>
              <a:rPr lang="en-US" altLang="ko-KR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·</a:t>
            </a:r>
            <a:r>
              <a:rPr lang="ko-KR" altLang="en-US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군</a:t>
            </a:r>
            <a:r>
              <a:rPr lang="en-US" altLang="ko-KR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·</a:t>
            </a:r>
            <a:r>
              <a:rPr lang="ko-KR" altLang="en-US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구청</a:t>
            </a:r>
            <a:endParaRPr lang="en-US" altLang="ko-KR" dirty="0" smtClean="0">
              <a:solidFill>
                <a:schemeClr val="tx2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신청서제출</a:t>
            </a:r>
            <a:endParaRPr lang="ko-KR" altLang="en-US" dirty="0">
              <a:solidFill>
                <a:schemeClr val="tx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09950" y="4314825"/>
            <a:ext cx="24860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시</a:t>
            </a:r>
            <a:r>
              <a:rPr lang="en-US" altLang="ko-KR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·</a:t>
            </a:r>
            <a:r>
              <a:rPr lang="ko-KR" altLang="en-US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군</a:t>
            </a:r>
            <a:r>
              <a:rPr lang="en-US" altLang="ko-KR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·</a:t>
            </a:r>
            <a:r>
              <a:rPr lang="ko-KR" altLang="en-US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구청</a:t>
            </a:r>
            <a:endParaRPr lang="en-US" altLang="ko-KR" dirty="0" smtClean="0">
              <a:solidFill>
                <a:schemeClr val="tx2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600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발달장애인지원센터에서 </a:t>
            </a:r>
            <a:endParaRPr lang="en-US" altLang="ko-KR" sz="1600" dirty="0" smtClean="0">
              <a:solidFill>
                <a:schemeClr val="tx2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600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청구지원</a:t>
            </a:r>
            <a:endParaRPr lang="ko-KR" altLang="en-US" sz="1600" dirty="0">
              <a:solidFill>
                <a:schemeClr val="tx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86500" y="4371975"/>
            <a:ext cx="2486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후견법인</a:t>
            </a:r>
            <a:r>
              <a:rPr lang="en-US" altLang="ko-KR" sz="1600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1600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 발달장애인지원센터에서 후견활동지원</a:t>
            </a:r>
            <a:endParaRPr lang="en-US" altLang="ko-KR" sz="1600" dirty="0" smtClean="0">
              <a:solidFill>
                <a:schemeClr val="tx2"/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600" dirty="0" err="1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시군구</a:t>
            </a:r>
            <a:r>
              <a:rPr lang="ko-KR" altLang="en-US" sz="1600" dirty="0" smtClean="0">
                <a:solidFill>
                  <a:schemeClr val="tx2"/>
                </a:solidFill>
                <a:latin typeface="나눔고딕" pitchFamily="50" charset="-127"/>
                <a:ea typeface="나눔고딕" pitchFamily="50" charset="-127"/>
              </a:rPr>
              <a:t>  후견감독</a:t>
            </a:r>
            <a:endParaRPr lang="en-US" altLang="ko-KR" sz="1600" dirty="0" smtClean="0">
              <a:solidFill>
                <a:schemeClr val="tx2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9" name="Picture 2" descr="C:\Users\user\AppData\Local\Microsoft\Windows\Temporary Internet Files\Content.IE5\UY9WRYZ5\arrow-319326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028950"/>
            <a:ext cx="889791" cy="447676"/>
          </a:xfrm>
          <a:prstGeom prst="rect">
            <a:avLst/>
          </a:prstGeom>
          <a:noFill/>
        </p:spPr>
      </p:pic>
      <p:pic>
        <p:nvPicPr>
          <p:cNvPr id="20" name="Picture 2" descr="C:\Users\user\AppData\Local\Microsoft\Windows\Temporary Internet Files\Content.IE5\UY9WRYZ5\arrow-319326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2725" y="2971800"/>
            <a:ext cx="889791" cy="447676"/>
          </a:xfrm>
          <a:prstGeom prst="rect">
            <a:avLst/>
          </a:prstGeom>
          <a:noFill/>
        </p:spPr>
      </p:pic>
      <p:sp>
        <p:nvSpPr>
          <p:cNvPr id="21" name="제목 2"/>
          <p:cNvSpPr txBox="1">
            <a:spLocks/>
          </p:cNvSpPr>
          <p:nvPr/>
        </p:nvSpPr>
        <p:spPr>
          <a:xfrm>
            <a:off x="303475" y="285728"/>
            <a:ext cx="8554805" cy="939784"/>
          </a:xfrm>
          <a:prstGeom prst="rect">
            <a:avLst/>
          </a:prstGeom>
        </p:spPr>
        <p:txBody>
          <a:bodyPr/>
          <a:lstStyle>
            <a:lvl1pPr algn="ctr" rtl="0" eaLnBrk="1" latinLnBrk="1" hangingPunct="1">
              <a:spcBef>
                <a:spcPct val="0"/>
              </a:spcBef>
              <a:buNone/>
              <a:defRPr kumimoji="0" sz="4400" b="0" kern="1200" spc="100" dirty="0">
                <a:ln w="18000">
                  <a:noFill/>
                  <a:prstDash val="solid"/>
                </a:ln>
                <a:solidFill>
                  <a:schemeClr val="tx1"/>
                </a:solidFill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 kumimoji="0">
                <a:solidFill>
                  <a:schemeClr val="tx2"/>
                </a:solidFill>
              </a:defRPr>
            </a:lvl2pPr>
            <a:lvl3pPr eaLnBrk="1" latinLnBrk="1" hangingPunct="1">
              <a:defRPr kumimoji="0">
                <a:solidFill>
                  <a:schemeClr val="tx2"/>
                </a:solidFill>
              </a:defRPr>
            </a:lvl3pPr>
            <a:lvl4pPr eaLnBrk="1" latinLnBrk="1" hangingPunct="1">
              <a:defRPr kumimoji="0">
                <a:solidFill>
                  <a:schemeClr val="tx2"/>
                </a:solidFill>
              </a:defRPr>
            </a:lvl4pPr>
            <a:lvl5pPr eaLnBrk="1" latinLnBrk="1" hangingPunct="1">
              <a:defRPr kumimoji="0">
                <a:solidFill>
                  <a:schemeClr val="tx2"/>
                </a:solidFill>
              </a:defRPr>
            </a:lvl5pPr>
            <a:lvl6pPr eaLnBrk="1" latinLnBrk="1" hangingPunct="1">
              <a:defRPr kumimoji="0">
                <a:solidFill>
                  <a:schemeClr val="tx2"/>
                </a:solidFill>
              </a:defRPr>
            </a:lvl6pPr>
            <a:lvl7pPr eaLnBrk="1" latinLnBrk="1" hangingPunct="1">
              <a:defRPr kumimoji="0">
                <a:solidFill>
                  <a:schemeClr val="tx2"/>
                </a:solidFill>
              </a:defRPr>
            </a:lvl7pPr>
            <a:lvl8pPr eaLnBrk="1" latinLnBrk="1" hangingPunct="1">
              <a:defRPr kumimoji="0">
                <a:solidFill>
                  <a:schemeClr val="tx2"/>
                </a:solidFill>
              </a:defRPr>
            </a:lvl8pPr>
            <a:lvl9pPr eaLnBrk="1" latinLnBrk="1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ko-KR" altLang="en-US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공공후견지원사업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885824" y="1412776"/>
            <a:ext cx="3614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사업진행 흐름</a:t>
            </a:r>
            <a:endParaRPr lang="en-US" altLang="ko-KR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006772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결어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endParaRPr lang="en-US" altLang="ko-KR" sz="72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endParaRPr lang="en-US" altLang="ko-KR" sz="72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endParaRPr lang="en-US" altLang="ko-KR" sz="72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ko-KR" altLang="en-US" sz="72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후견인은 </a:t>
            </a:r>
            <a:r>
              <a:rPr lang="ko-KR" altLang="en-US" sz="72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반드시</a:t>
            </a:r>
          </a:p>
          <a:p>
            <a:pPr marL="0" indent="0" algn="ctr">
              <a:buNone/>
            </a:pPr>
            <a:r>
              <a:rPr lang="ko-KR" altLang="en-US" sz="72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여러 사정을 고려하여 </a:t>
            </a:r>
            <a:endParaRPr lang="en-US" altLang="ko-KR" sz="7200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ko-KR" altLang="en-US" sz="7200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최대한 </a:t>
            </a:r>
            <a:r>
              <a:rPr lang="ko-KR" altLang="en-US" sz="7200" u="sng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피후견인의</a:t>
            </a:r>
            <a:r>
              <a:rPr lang="ko-KR" altLang="en-US" sz="7200" u="sng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sz="7200" u="sng" dirty="0">
                <a:latin typeface="나눔명조" panose="02020603020101020101" pitchFamily="18" charset="-127"/>
                <a:ea typeface="나눔명조" panose="02020603020101020101" pitchFamily="18" charset="-127"/>
              </a:rPr>
              <a:t>복리에 부합</a:t>
            </a:r>
            <a:r>
              <a:rPr lang="ko-KR" altLang="en-US" sz="72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하는 사무처리 </a:t>
            </a:r>
          </a:p>
          <a:p>
            <a:pPr marL="0" indent="0" algn="ctr">
              <a:buNone/>
            </a:pPr>
            <a:r>
              <a:rPr lang="ko-KR" altLang="en-US" sz="72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최대한 </a:t>
            </a:r>
            <a:r>
              <a:rPr lang="ko-KR" altLang="en-US" sz="7200" u="sng" dirty="0" err="1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피후견인의</a:t>
            </a:r>
            <a:r>
              <a:rPr lang="ko-KR" altLang="en-US" sz="7200" u="sng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 </a:t>
            </a:r>
            <a:r>
              <a:rPr lang="ko-KR" altLang="en-US" sz="7200" u="sng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의사를 </a:t>
            </a:r>
            <a:r>
              <a:rPr lang="ko-KR" altLang="en-US" sz="7200" u="sng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존중 </a:t>
            </a:r>
            <a:endParaRPr lang="ko-KR" altLang="en-US" sz="7200" u="sng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sz="4400" dirty="0" smtClean="0">
                <a:latin typeface="HY그래픽M" panose="02030600000101010101" pitchFamily="18" charset="-127"/>
                <a:ea typeface="HY그래픽M" panose="02030600000101010101" pitchFamily="18" charset="-127"/>
              </a:rPr>
              <a:t>.</a:t>
            </a:r>
            <a:endParaRPr lang="en-US" altLang="ko-KR" sz="4400" dirty="0"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pPr>
              <a:buFontTx/>
              <a:buChar char="-"/>
            </a:pPr>
            <a:endParaRPr lang="ko-KR" altLang="en-US" sz="31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en-US" altLang="ko-KR" sz="4400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endParaRPr lang="ko-KR" altLang="en-US" sz="44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marL="0" indent="0">
              <a:buNone/>
            </a:pPr>
            <a:endParaRPr lang="ko-KR" altLang="en-US" sz="4400" dirty="0"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70752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ko-KR" altLang="en-US" sz="5400" dirty="0" smtClean="0"/>
              <a:t>감사합니다</a:t>
            </a:r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53496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ko-KR" altLang="en-US" sz="40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성년후견제도의 이념</a:t>
            </a:r>
            <a:endParaRPr lang="en-US" altLang="ko-KR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본인의 의사 존중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en-US" altLang="ko-KR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+</a:t>
            </a:r>
          </a:p>
          <a:p>
            <a:pPr marL="0" indent="0" algn="ctr">
              <a:buNone/>
            </a:pP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본인의 잔존능력 존중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⇓</a:t>
            </a:r>
          </a:p>
          <a:p>
            <a:pPr marL="0" indent="0" algn="ctr">
              <a:buNone/>
            </a:pPr>
            <a:r>
              <a:rPr lang="ko-KR" altLang="en-US" dirty="0" smtClean="0">
                <a:latin typeface="나눔명조" panose="02020603020101020101" pitchFamily="18" charset="-127"/>
                <a:ea typeface="나눔명조" panose="02020603020101020101" pitchFamily="18" charset="-127"/>
              </a:rPr>
              <a:t>복리의 극대화</a:t>
            </a:r>
            <a:endParaRPr lang="en-US" altLang="ko-KR" dirty="0" smtClean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 algn="ctr">
              <a:buNone/>
            </a:pPr>
            <a:endParaRPr lang="en-US" altLang="ko-KR" dirty="0"/>
          </a:p>
          <a:p>
            <a:pPr marL="0" indent="0" algn="ctr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5478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ko-KR" altLang="en-US" sz="40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성년후견제도의 원칙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ko-KR" altLang="en-US" dirty="0" smtClean="0"/>
          </a:p>
          <a:p>
            <a:pPr marL="0" indent="0">
              <a:buNone/>
            </a:pPr>
            <a:r>
              <a:rPr lang="en-US" altLang="ko-KR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2600" b="1" dirty="0">
                <a:latin typeface="나눔명조" panose="02020603020101020101" pitchFamily="18" charset="-127"/>
                <a:ea typeface="나눔명조" panose="02020603020101020101" pitchFamily="18" charset="-127"/>
              </a:rPr>
              <a:t>필요성의 원칙</a:t>
            </a:r>
            <a:r>
              <a:rPr lang="en-US" altLang="ko-KR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: </a:t>
            </a:r>
            <a:r>
              <a:rPr lang="ko-KR" altLang="en-US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후견활동은 </a:t>
            </a:r>
            <a:r>
              <a:rPr lang="ko-KR" altLang="en-US" sz="26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피후견인이</a:t>
            </a:r>
            <a:r>
              <a:rPr lang="ko-KR" altLang="en-US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필요로 하는 범위에서 이루어져야 하고 필요 이상의 후견활동은 간섭에 불과</a:t>
            </a:r>
          </a:p>
          <a:p>
            <a:pPr marL="0" indent="0">
              <a:buNone/>
            </a:pPr>
            <a:r>
              <a:rPr lang="en-US" altLang="ko-KR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2600" b="1" dirty="0">
                <a:latin typeface="나눔명조" panose="02020603020101020101" pitchFamily="18" charset="-127"/>
                <a:ea typeface="나눔명조" panose="02020603020101020101" pitchFamily="18" charset="-127"/>
              </a:rPr>
              <a:t>보충성의 원칙</a:t>
            </a:r>
            <a:r>
              <a:rPr lang="en-US" altLang="ko-KR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: </a:t>
            </a:r>
            <a:r>
              <a:rPr lang="ko-KR" altLang="en-US" sz="26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피후견인을</a:t>
            </a:r>
            <a:r>
              <a:rPr lang="ko-KR" altLang="en-US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보호할 수 있는 다른 제도가 있으면 그것을 사용하고 그러한 제도로 보호가 미흡한 경우에 비로소 후견이 발동될 수 있다는 원칙</a:t>
            </a:r>
          </a:p>
          <a:p>
            <a:pPr marL="0" indent="0">
              <a:buNone/>
            </a:pPr>
            <a:r>
              <a:rPr lang="en-US" altLang="ko-KR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sz="2600" b="1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정상화의 원칙</a:t>
            </a:r>
            <a:r>
              <a:rPr lang="en-US" altLang="ko-KR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: </a:t>
            </a:r>
            <a:r>
              <a:rPr lang="ko-KR" altLang="en-US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후견을 통해 </a:t>
            </a:r>
            <a:r>
              <a:rPr lang="ko-KR" altLang="en-US" sz="2600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피후견인이</a:t>
            </a:r>
            <a:r>
              <a:rPr lang="ko-KR" altLang="en-US" sz="2600" dirty="0">
                <a:latin typeface="나눔명조" panose="02020603020101020101" pitchFamily="18" charset="-127"/>
                <a:ea typeface="나눔명조" panose="02020603020101020101" pitchFamily="18" charset="-127"/>
              </a:rPr>
              <a:t> 사회의 다른 구성원들과 대등하고 조화롭게 살 수 있도록 하여야 한다는 것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3273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ko-KR" altLang="en-US" sz="40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성년후견제도의 </a:t>
            </a:r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필요성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ko-KR" altLang="en-US" dirty="0" smtClean="0"/>
          </a:p>
          <a:p>
            <a:pPr marL="0" indent="0">
              <a:buNone/>
            </a:pPr>
            <a:r>
              <a:rPr lang="en-US" altLang="ko-KR" dirty="0">
                <a:latin typeface="나눔고딕" panose="020D0304000000000000" pitchFamily="50" charset="-127"/>
                <a:ea typeface="나눔고딕" panose="020D0304000000000000" pitchFamily="50" charset="-127"/>
              </a:rPr>
              <a:t>1. A</a:t>
            </a:r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군 아버지의 문의내용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저는 발달장애인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A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의 아버지이고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A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가 어릴 때부터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A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를 대신해 은행업무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공문서 발행 업무 등을 처리해왔습니다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.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그런데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며칠 전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A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에게 적금을 들어주기 위해 은행을 방문하였더니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A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가 성인이 되었기 때문에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후견인으로 선임되어야지만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A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를 대신해 적금가입을 할 수 있다고 하는 것입니다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.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저는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A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의 아버지이고 지금까지 아무 문제없이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A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를 위해 각종 업무를 처리해 왔는데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갑자기 후견인으로 선임되어야 한다고 하니 도저히 이해가 되지 않습니다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나눔고딕" panose="020D0304000000000000" pitchFamily="50" charset="-127"/>
                <a:ea typeface="나눔고딕" panose="020D0304000000000000" pitchFamily="50" charset="-127"/>
              </a:rPr>
              <a:t>2. </a:t>
            </a:r>
            <a:r>
              <a:rPr lang="ko-KR" altLang="en-US" dirty="0">
                <a:latin typeface="나눔고딕" panose="020D0304000000000000" pitchFamily="50" charset="-127"/>
                <a:ea typeface="나눔고딕" panose="020D0304000000000000" pitchFamily="50" charset="-127"/>
              </a:rPr>
              <a:t>답변</a:t>
            </a: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부모는 미성년자인 자에 대해 친권자로서 포괄적 법정대리권 및 신상결정권을  가짐</a:t>
            </a:r>
          </a:p>
          <a:p>
            <a:pPr marL="0" indent="0">
              <a:buNone/>
            </a:pP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예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재산에 대한 대리권 및 관리권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거소지정권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징계권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혼인에 대한 </a:t>
            </a:r>
            <a:r>
              <a:rPr lang="ko-KR" altLang="en-US" dirty="0" err="1">
                <a:latin typeface="나눔명조" panose="02020603020101020101" pitchFamily="18" charset="-127"/>
                <a:ea typeface="나눔명조" panose="02020603020101020101" pitchFamily="18" charset="-127"/>
              </a:rPr>
              <a:t>동의권</a:t>
            </a:r>
            <a:endParaRPr lang="ko-KR" altLang="en-US" dirty="0">
              <a:latin typeface="나눔명조" panose="02020603020101020101" pitchFamily="18" charset="-127"/>
              <a:ea typeface="나눔명조" panose="02020603020101020101" pitchFamily="18" charset="-127"/>
            </a:endParaRP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그런데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친권은 부모의 미성년자인 자에 대한 권리이므로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자가 성년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(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만 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19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세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)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에 이르게 되면 부모의 자에 대한 포괄적 대리권 및 신상결정권은 소멸하게 됨</a:t>
            </a:r>
          </a:p>
          <a:p>
            <a:pPr marL="0" indent="0">
              <a:buNone/>
            </a:pP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-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따라서</a:t>
            </a:r>
            <a:r>
              <a:rPr lang="en-US" altLang="ko-KR" dirty="0">
                <a:latin typeface="나눔명조" panose="02020603020101020101" pitchFamily="18" charset="-127"/>
                <a:ea typeface="나눔명조" panose="02020603020101020101" pitchFamily="18" charset="-127"/>
              </a:rPr>
              <a:t>, </a:t>
            </a:r>
            <a:r>
              <a:rPr lang="ko-KR" altLang="en-US" dirty="0">
                <a:latin typeface="나눔명조" panose="02020603020101020101" pitchFamily="18" charset="-127"/>
                <a:ea typeface="나눔명조" panose="02020603020101020101" pitchFamily="18" charset="-127"/>
              </a:rPr>
              <a:t>자가 성년이 된 후에도 부모가 계속해서 자에 대하여 대리권 및 신상결정권을 가지려면 법원의 심판을 통해 후견인으로 선임되어야 함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4116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후견의 종류</a:t>
            </a:r>
            <a:endParaRPr lang="ko-KR" altLang="en-US" sz="4000" dirty="0">
              <a:latin typeface="나눔고딕" panose="020D0304000000000000" pitchFamily="50" charset="-127"/>
              <a:ea typeface="나눔고딕" panose="020D0304000000000000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algn="ctr"/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성년후견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algn="ctr"/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한정후견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algn="ctr"/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특정후견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pPr algn="ctr"/>
            <a:r>
              <a:rPr lang="ko-KR" altLang="en-US" dirty="0" smtClean="0">
                <a:latin typeface="나눔고딕" panose="020D0304000000000000" pitchFamily="50" charset="-127"/>
                <a:ea typeface="나눔고딕" panose="020D0304000000000000" pitchFamily="50" charset="-127"/>
              </a:rPr>
              <a:t>임의후견</a:t>
            </a:r>
            <a:endParaRPr lang="en-US" altLang="ko-KR" dirty="0" smtClean="0">
              <a:latin typeface="나눔고딕" panose="020D0304000000000000" pitchFamily="50" charset="-127"/>
              <a:ea typeface="나눔고딕" panose="020D0304000000000000" pitchFamily="50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559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>
                <a:latin typeface="나눔고딕" panose="020D0304000000000000" pitchFamily="50" charset="-127"/>
                <a:ea typeface="나눔고딕" panose="020D0304000000000000" pitchFamily="50" charset="-127"/>
              </a:rPr>
              <a:t>법정후견의 유형별 비교</a:t>
            </a:r>
            <a:endParaRPr lang="ko-KR" altLang="en-US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191" y="1753782"/>
            <a:ext cx="6291617" cy="421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04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1319</Words>
  <Application>Microsoft Office PowerPoint</Application>
  <PresentationFormat>화면 슬라이드 쇼(4:3)</PresentationFormat>
  <Paragraphs>280</Paragraphs>
  <Slides>42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42</vt:i4>
      </vt:variant>
    </vt:vector>
  </HeadingPairs>
  <TitlesOfParts>
    <vt:vector size="52" baseType="lpstr">
      <vt:lpstr>08서울남산체 B</vt:lpstr>
      <vt:lpstr>HY그래픽M</vt:lpstr>
      <vt:lpstr>HY헤드라인M</vt:lpstr>
      <vt:lpstr>굴림</vt:lpstr>
      <vt:lpstr>나눔고딕</vt:lpstr>
      <vt:lpstr>나눔명조</vt:lpstr>
      <vt:lpstr>맑은 고딕</vt:lpstr>
      <vt:lpstr>Arial</vt:lpstr>
      <vt:lpstr>Verdana</vt:lpstr>
      <vt:lpstr>Office 테마</vt:lpstr>
      <vt:lpstr>공공후견지원사업의 이해   </vt:lpstr>
      <vt:lpstr>강의 순서</vt:lpstr>
      <vt:lpstr>PowerPoint 프레젠테이션</vt:lpstr>
      <vt:lpstr>기본개념</vt:lpstr>
      <vt:lpstr>성년후견제도의 이념</vt:lpstr>
      <vt:lpstr>성년후견제도의 원칙</vt:lpstr>
      <vt:lpstr>성년후견제도의 필요성</vt:lpstr>
      <vt:lpstr>후견의 종류</vt:lpstr>
      <vt:lpstr>법정후견의 유형별 비교</vt:lpstr>
      <vt:lpstr>법정후견의 유형별 비교</vt:lpstr>
      <vt:lpstr>PowerPoint 프레젠테이션</vt:lpstr>
      <vt:lpstr>재판절차 개관</vt:lpstr>
      <vt:lpstr>재판진행 원칙</vt:lpstr>
      <vt:lpstr>PowerPoint 프레젠테이션</vt:lpstr>
      <vt:lpstr>재산관리</vt:lpstr>
      <vt:lpstr>신상보호</vt:lpstr>
      <vt:lpstr>PowerPoint 프레젠테이션</vt:lpstr>
      <vt:lpstr>성년후견인의 권한</vt:lpstr>
      <vt:lpstr>성년후견인의 권한</vt:lpstr>
      <vt:lpstr>성년후견인의 권한</vt:lpstr>
      <vt:lpstr>성년후견인의 권한</vt:lpstr>
      <vt:lpstr>한정후견인의 권한</vt:lpstr>
      <vt:lpstr>한정후견인의 권한</vt:lpstr>
      <vt:lpstr>한정후견인의 권한</vt:lpstr>
      <vt:lpstr>특정후견인의 권한</vt:lpstr>
      <vt:lpstr>특정후견인의 권한</vt:lpstr>
      <vt:lpstr>특정후견인의 권한</vt:lpstr>
      <vt:lpstr>발상의 전환 필요성</vt:lpstr>
      <vt:lpstr>PowerPoint 프레젠테이션</vt:lpstr>
      <vt:lpstr>후견감독인 선임</vt:lpstr>
      <vt:lpstr>법원의 감독</vt:lpstr>
      <vt:lpstr>PowerPoint 프레젠테이션</vt:lpstr>
      <vt:lpstr>공공후견지원사업</vt:lpstr>
      <vt:lpstr>공공후견지원사업</vt:lpstr>
      <vt:lpstr>공공후견지원사업</vt:lpstr>
      <vt:lpstr>공공후견지원사업</vt:lpstr>
      <vt:lpstr>공공후견지원사업</vt:lpstr>
      <vt:lpstr>공공후견지원사업</vt:lpstr>
      <vt:lpstr>공공후견지원사업</vt:lpstr>
      <vt:lpstr>PowerPoint 프레젠테이션</vt:lpstr>
      <vt:lpstr>결어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후견심판청구서 작성 방법</dc:title>
  <dc:creator>개발원</dc:creator>
  <cp:lastModifiedBy>USER</cp:lastModifiedBy>
  <cp:revision>39</cp:revision>
  <dcterms:created xsi:type="dcterms:W3CDTF">2017-11-01T10:04:44Z</dcterms:created>
  <dcterms:modified xsi:type="dcterms:W3CDTF">2021-09-02T09:44:02Z</dcterms:modified>
</cp:coreProperties>
</file>